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2C885-6B9D-4F2D-BC63-44A310CAD865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DEFB1D-CD23-4A00-8C43-CEFD9C9BD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5474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FA709-77FC-4375-BD15-AD5A03337D01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32CB9-9560-4A16-B6AA-70DA0DA72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34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32CB9-9560-4A16-B6AA-70DA0DA72FB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411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32CB9-9560-4A16-B6AA-70DA0DA72FB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9560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32CB9-9560-4A16-B6AA-70DA0DA72FB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133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32CB9-9560-4A16-B6AA-70DA0DA72FB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219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32CB9-9560-4A16-B6AA-70DA0DA72FB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176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32CB9-9560-4A16-B6AA-70DA0DA72FB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8747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32CB9-9560-4A16-B6AA-70DA0DA72FB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875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32CB9-9560-4A16-B6AA-70DA0DA72FB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689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32CB9-9560-4A16-B6AA-70DA0DA72FB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276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32CB9-9560-4A16-B6AA-70DA0DA72FB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632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832CB9-9560-4A16-B6AA-70DA0DA72FB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044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BB451-EA3C-4A26-A3F8-14FD056D71E6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D4BB451-EA3C-4A26-A3F8-14FD056D71E6}" type="datetimeFigureOut">
              <a:rPr lang="en-US" smtClean="0"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6AACE9B-E6F5-4593-8A5F-D1D5753997C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553200" cy="1143000"/>
          </a:xfrm>
        </p:spPr>
        <p:txBody>
          <a:bodyPr>
            <a:noAutofit/>
          </a:bodyPr>
          <a:lstStyle/>
          <a:p>
            <a:r>
              <a:rPr lang="en-US" b="1" cap="none" dirty="0" smtClean="0">
                <a:solidFill>
                  <a:schemeClr val="tx1"/>
                </a:solidFill>
                <a:latin typeface="Bradley Hand ITC" pitchFamily="66" charset="0"/>
              </a:rPr>
              <a:t>Presented By:</a:t>
            </a:r>
          </a:p>
          <a:p>
            <a:r>
              <a:rPr lang="en-US" sz="2000" b="1" cap="none" dirty="0" smtClean="0">
                <a:solidFill>
                  <a:schemeClr val="tx1"/>
                </a:solidFill>
                <a:latin typeface="Book Antiqua" pitchFamily="18" charset="0"/>
              </a:rPr>
              <a:t>Stephanie R. Taylor</a:t>
            </a:r>
            <a:endParaRPr lang="en-US" sz="2000" b="1" cap="none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990600"/>
            <a:ext cx="6629400" cy="1219201"/>
          </a:xfrm>
        </p:spPr>
        <p:txBody>
          <a:bodyPr/>
          <a:lstStyle/>
          <a:p>
            <a:r>
              <a:rPr lang="en-US" dirty="0" smtClean="0"/>
              <a:t>Estate planning for digital assets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76800" y="5562600"/>
            <a:ext cx="3657600" cy="6778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cap="small" dirty="0" err="1">
                <a:latin typeface="Times New Roman" pitchFamily="18" charset="0"/>
                <a:cs typeface="Times New Roman" pitchFamily="18" charset="0"/>
              </a:rPr>
              <a:t>Randall|Danskin</a:t>
            </a:r>
            <a:endParaRPr lang="en-US" sz="2000" cap="small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latin typeface="Times New Roman" pitchFamily="18" charset="0"/>
                <a:cs typeface="Times New Roman" pitchFamily="18" charset="0"/>
              </a:rPr>
              <a:t>A Professional Service Corporation</a:t>
            </a:r>
          </a:p>
        </p:txBody>
      </p:sp>
    </p:spTree>
    <p:extLst>
      <p:ext uri="{BB962C8B-B14F-4D97-AF65-F5344CB8AC3E}">
        <p14:creationId xmlns:p14="http://schemas.microsoft.com/office/powerpoint/2010/main" val="77726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plan for the transfer of digital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Estate Planning Provisions</a:t>
            </a:r>
          </a:p>
          <a:p>
            <a:pPr lvl="1"/>
            <a:r>
              <a:rPr lang="en-US" dirty="0" smtClean="0"/>
              <a:t>Powers of Attorney</a:t>
            </a:r>
          </a:p>
          <a:p>
            <a:pPr lvl="1"/>
            <a:r>
              <a:rPr lang="en-US" dirty="0" smtClean="0"/>
              <a:t>Wills</a:t>
            </a:r>
          </a:p>
          <a:p>
            <a:pPr lvl="1"/>
            <a:r>
              <a:rPr lang="en-US" dirty="0" smtClean="0"/>
              <a:t>Trusts</a:t>
            </a:r>
            <a:endParaRPr lang="en-US" dirty="0"/>
          </a:p>
          <a:p>
            <a:r>
              <a:rPr lang="en-US" dirty="0" smtClean="0"/>
              <a:t>Specific instructions to digital assets</a:t>
            </a:r>
          </a:p>
          <a:p>
            <a:pPr lvl="1"/>
            <a:r>
              <a:rPr lang="en-US" dirty="0" smtClean="0"/>
              <a:t>Who receives them? Not sufficient to include as personal property.</a:t>
            </a:r>
          </a:p>
          <a:p>
            <a:pPr lvl="1"/>
            <a:r>
              <a:rPr lang="en-US" dirty="0" smtClean="0"/>
              <a:t>What should be done with them?</a:t>
            </a:r>
          </a:p>
          <a:p>
            <a:pPr lvl="2"/>
            <a:r>
              <a:rPr lang="en-US" dirty="0" smtClean="0"/>
              <a:t>Destroyed </a:t>
            </a:r>
          </a:p>
          <a:p>
            <a:pPr lvl="2"/>
            <a:r>
              <a:rPr lang="en-US" dirty="0" smtClean="0"/>
              <a:t>Distributed</a:t>
            </a:r>
          </a:p>
          <a:p>
            <a:pPr lvl="2"/>
            <a:r>
              <a:rPr lang="en-US" dirty="0" smtClean="0"/>
              <a:t>Reviewed</a:t>
            </a:r>
          </a:p>
          <a:p>
            <a:pPr lvl="2"/>
            <a:r>
              <a:rPr lang="en-US" dirty="0" smtClean="0"/>
              <a:t>Memorialized</a:t>
            </a:r>
          </a:p>
        </p:txBody>
      </p:sp>
    </p:spTree>
    <p:extLst>
      <p:ext uri="{BB962C8B-B14F-4D97-AF65-F5344CB8AC3E}">
        <p14:creationId xmlns:p14="http://schemas.microsoft.com/office/powerpoint/2010/main" val="1024013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77850" y="5603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mtClean="0"/>
              <a:t>Questions???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19050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900" b="1" dirty="0" smtClean="0">
              <a:latin typeface="Times New Roman" pitchFamily="18" charset="0"/>
            </a:endParaRP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900" b="1" dirty="0" smtClean="0">
              <a:latin typeface="Times New Roman" pitchFamily="18" charset="0"/>
            </a:endParaRP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900" b="1" dirty="0" smtClean="0">
              <a:latin typeface="Times New Roman" pitchFamily="18" charset="0"/>
            </a:endParaRP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endParaRPr lang="en-US" sz="1900" b="1" dirty="0" smtClean="0">
              <a:latin typeface="Times New Roman" pitchFamily="18" charset="0"/>
            </a:endParaRP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900" b="1" dirty="0" smtClean="0">
                <a:latin typeface="Times New Roman" pitchFamily="18" charset="0"/>
              </a:rPr>
              <a:t>RANDALL|DANKSIN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900" i="1" dirty="0" smtClean="0">
                <a:latin typeface="Times New Roman" pitchFamily="18" charset="0"/>
              </a:rPr>
              <a:t>A Professional Service Corporation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500" dirty="0" smtClean="0">
                <a:latin typeface="Times New Roman" pitchFamily="18" charset="0"/>
              </a:rPr>
              <a:t>601 W. Riverside Avenue, Suite 1500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500" dirty="0" smtClean="0">
                <a:latin typeface="Times New Roman" pitchFamily="18" charset="0"/>
              </a:rPr>
              <a:t>Spokane, WA 99201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500" dirty="0" smtClean="0">
                <a:latin typeface="Times New Roman" pitchFamily="18" charset="0"/>
              </a:rPr>
              <a:t>(509) 747-2052 – Fax: (509) 624-2528</a:t>
            </a:r>
          </a:p>
          <a:p>
            <a:pPr marL="344488" lvl="1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1500" dirty="0" smtClean="0">
                <a:latin typeface="Times New Roman" pitchFamily="18" charset="0"/>
              </a:rPr>
              <a:t>www.randalldanskin.com</a:t>
            </a:r>
          </a:p>
        </p:txBody>
      </p:sp>
    </p:spTree>
    <p:extLst>
      <p:ext uri="{BB962C8B-B14F-4D97-AF65-F5344CB8AC3E}">
        <p14:creationId xmlns:p14="http://schemas.microsoft.com/office/powerpoint/2010/main" val="3559178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digital assets?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Digital Assets and Accounts Include:</a:t>
            </a:r>
          </a:p>
          <a:p>
            <a:pPr lvl="1"/>
            <a:r>
              <a:rPr lang="en-US" b="1" dirty="0" smtClean="0"/>
              <a:t>E-Mail Accounts </a:t>
            </a:r>
            <a:r>
              <a:rPr lang="en-US" dirty="0" smtClean="0"/>
              <a:t>(Gmail, Yahoo, AOL, Hotmail, etc.);</a:t>
            </a:r>
          </a:p>
          <a:p>
            <a:pPr lvl="1"/>
            <a:r>
              <a:rPr lang="en-US" b="1" dirty="0" smtClean="0"/>
              <a:t>Pictures</a:t>
            </a:r>
            <a:r>
              <a:rPr lang="en-US" dirty="0" smtClean="0"/>
              <a:t> (Flickr, Picasa, </a:t>
            </a:r>
            <a:r>
              <a:rPr lang="en-US" dirty="0" err="1" smtClean="0"/>
              <a:t>Instagram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/>
              <a:t>Videos</a:t>
            </a:r>
            <a:r>
              <a:rPr lang="en-US" dirty="0" smtClean="0"/>
              <a:t> (YouTube, </a:t>
            </a:r>
            <a:r>
              <a:rPr lang="en-US" dirty="0" err="1" smtClean="0"/>
              <a:t>Vimeo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/>
              <a:t>Document</a:t>
            </a:r>
            <a:r>
              <a:rPr lang="en-US" dirty="0" smtClean="0"/>
              <a:t> </a:t>
            </a:r>
            <a:r>
              <a:rPr lang="en-US" b="1" dirty="0" smtClean="0"/>
              <a:t>Accounts</a:t>
            </a:r>
            <a:r>
              <a:rPr lang="en-US" dirty="0" smtClean="0"/>
              <a:t> (Google Docs, </a:t>
            </a:r>
            <a:r>
              <a:rPr lang="en-US" dirty="0" err="1" smtClean="0"/>
              <a:t>Sribd</a:t>
            </a:r>
            <a:r>
              <a:rPr lang="en-US" dirty="0" smtClean="0"/>
              <a:t>)</a:t>
            </a:r>
          </a:p>
          <a:p>
            <a:pPr lvl="1"/>
            <a:r>
              <a:rPr lang="en-US" b="1" dirty="0" smtClean="0"/>
              <a:t>Online</a:t>
            </a:r>
            <a:r>
              <a:rPr lang="en-US" dirty="0" smtClean="0"/>
              <a:t> </a:t>
            </a:r>
            <a:r>
              <a:rPr lang="en-US" b="1" dirty="0" smtClean="0"/>
              <a:t>Files</a:t>
            </a:r>
            <a:r>
              <a:rPr lang="en-US" dirty="0" smtClean="0"/>
              <a:t> (Word/Excel, Health Records)</a:t>
            </a:r>
          </a:p>
          <a:p>
            <a:pPr lvl="1"/>
            <a:r>
              <a:rPr lang="en-US" b="1" dirty="0" smtClean="0"/>
              <a:t>Websites, Domain Names, Blogs and We Hosting Accounts</a:t>
            </a:r>
          </a:p>
          <a:p>
            <a:pPr lvl="1"/>
            <a:r>
              <a:rPr lang="en-US" b="1" dirty="0" smtClean="0"/>
              <a:t>Social Networking Accounts</a:t>
            </a:r>
            <a:r>
              <a:rPr lang="en-US" dirty="0" smtClean="0"/>
              <a:t> (Facebook, Twitter, LinkedIn, Google+)</a:t>
            </a:r>
          </a:p>
          <a:p>
            <a:pPr lvl="1"/>
            <a:r>
              <a:rPr lang="en-US" b="1" dirty="0" smtClean="0"/>
              <a:t>Music</a:t>
            </a:r>
            <a:r>
              <a:rPr lang="en-US" dirty="0" smtClean="0"/>
              <a:t> (iTunes, Amazon) and </a:t>
            </a:r>
            <a:r>
              <a:rPr lang="en-US" b="1" dirty="0" smtClean="0"/>
              <a:t>Books</a:t>
            </a:r>
            <a:r>
              <a:rPr lang="en-US" dirty="0" smtClean="0"/>
              <a:t> (Kindle, e-books);</a:t>
            </a:r>
          </a:p>
          <a:p>
            <a:pPr lvl="1"/>
            <a:r>
              <a:rPr lang="en-US" b="1" dirty="0" smtClean="0"/>
              <a:t>Devises</a:t>
            </a:r>
            <a:r>
              <a:rPr lang="en-US" dirty="0" smtClean="0"/>
              <a:t>, such as laptops, smartphones, tablets and associated accounts;</a:t>
            </a:r>
          </a:p>
          <a:p>
            <a:pPr lvl="1"/>
            <a:r>
              <a:rPr lang="en-US" b="1" dirty="0" smtClean="0"/>
              <a:t>Shopping Accounts and Online Businesses </a:t>
            </a:r>
            <a:r>
              <a:rPr lang="en-US" dirty="0" smtClean="0"/>
              <a:t>(</a:t>
            </a:r>
            <a:r>
              <a:rPr lang="en-US" dirty="0" err="1" smtClean="0"/>
              <a:t>Ebay</a:t>
            </a:r>
            <a:r>
              <a:rPr lang="en-US" dirty="0" smtClean="0"/>
              <a:t>, Amazon)</a:t>
            </a:r>
          </a:p>
          <a:p>
            <a:pPr lvl="1"/>
            <a:r>
              <a:rPr lang="en-US" b="1" dirty="0" smtClean="0"/>
              <a:t>Bill</a:t>
            </a:r>
            <a:r>
              <a:rPr lang="en-US" dirty="0" smtClean="0"/>
              <a:t> </a:t>
            </a:r>
            <a:r>
              <a:rPr lang="en-US" b="1" dirty="0" smtClean="0"/>
              <a:t>payment</a:t>
            </a:r>
            <a:r>
              <a:rPr lang="en-US" dirty="0" smtClean="0"/>
              <a:t> </a:t>
            </a:r>
            <a:r>
              <a:rPr lang="en-US" b="1" dirty="0" smtClean="0"/>
              <a:t>accounts</a:t>
            </a:r>
            <a:r>
              <a:rPr lang="en-US" dirty="0" smtClean="0"/>
              <a:t> (Bank, </a:t>
            </a:r>
            <a:r>
              <a:rPr lang="en-US" dirty="0" err="1" smtClean="0"/>
              <a:t>Paypall</a:t>
            </a:r>
            <a:r>
              <a:rPr lang="en-US" dirty="0" smtClean="0"/>
              <a:t>) and </a:t>
            </a:r>
            <a:r>
              <a:rPr lang="en-US" b="1" dirty="0" smtClean="0"/>
              <a:t>asset account login management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4029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Considerations for digital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can access and control these accounts upon your death or incapacity?</a:t>
            </a:r>
          </a:p>
          <a:p>
            <a:r>
              <a:rPr lang="en-US" dirty="0" smtClean="0"/>
              <a:t>How do your representatives obtain access to these assets?</a:t>
            </a:r>
          </a:p>
          <a:p>
            <a:r>
              <a:rPr lang="en-US" dirty="0" smtClean="0"/>
              <a:t>How are digital assets transferred to your beneficiaries?</a:t>
            </a:r>
          </a:p>
          <a:p>
            <a:r>
              <a:rPr lang="en-US" dirty="0" smtClean="0"/>
              <a:t>How can your online legacy be protected and preserved?</a:t>
            </a:r>
          </a:p>
          <a:p>
            <a:r>
              <a:rPr lang="en-US" dirty="0" smtClean="0"/>
              <a:t>How do fiduciaries discover all of the information when the need arises?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595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Ownership of digital 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Each provider has its own policies and service agreements</a:t>
            </a:r>
          </a:p>
          <a:p>
            <a:pPr lvl="1"/>
            <a:r>
              <a:rPr lang="en-US" dirty="0" smtClean="0"/>
              <a:t>Not necessarily uniform</a:t>
            </a:r>
          </a:p>
          <a:p>
            <a:pPr lvl="1"/>
            <a:r>
              <a:rPr lang="en-US" dirty="0" smtClean="0"/>
              <a:t>Ownership may terminate at death</a:t>
            </a:r>
          </a:p>
          <a:p>
            <a:pPr lvl="1"/>
            <a:r>
              <a:rPr lang="en-US" dirty="0" smtClean="0"/>
              <a:t>Ownership may be transferrable</a:t>
            </a:r>
          </a:p>
          <a:p>
            <a:pPr lvl="1"/>
            <a:endParaRPr lang="en-US" dirty="0"/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Yahoo! – an account is private property, so the family must take legal action to receive account information.  </a:t>
            </a:r>
          </a:p>
          <a:p>
            <a:pPr lvl="1"/>
            <a:r>
              <a:rPr lang="en-US" dirty="0" smtClean="0"/>
              <a:t>Microsoft Hotmail – allows an authorized representative to receive information</a:t>
            </a:r>
          </a:p>
          <a:p>
            <a:pPr lvl="1"/>
            <a:r>
              <a:rPr lang="en-US" dirty="0" smtClean="0"/>
              <a:t>Facebook – closes certain access to the account</a:t>
            </a:r>
          </a:p>
          <a:p>
            <a:pPr lvl="1"/>
            <a:r>
              <a:rPr lang="en-US" dirty="0" err="1" smtClean="0"/>
              <a:t>Myspace</a:t>
            </a:r>
            <a:r>
              <a:rPr lang="en-US" dirty="0" smtClean="0"/>
              <a:t> – no access allowed to family members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004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can have access to my digital assets?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Idaho is one of five states who has a law addressing this issue…</a:t>
            </a:r>
          </a:p>
          <a:p>
            <a:pPr algn="just"/>
            <a:r>
              <a:rPr lang="en-US" dirty="0" smtClean="0"/>
              <a:t>I.C. § 15-3-715 Transactions authorized for personal representatives – Exceptions</a:t>
            </a:r>
          </a:p>
          <a:p>
            <a:pPr lvl="1" algn="just"/>
            <a:r>
              <a:rPr lang="en-US" dirty="0" smtClean="0"/>
              <a:t>Except as restricted or otherwise provided by the will or by an order…a personal representative, acting reasonably for the benefit of the interested persons, may properly:</a:t>
            </a:r>
          </a:p>
          <a:p>
            <a:pPr lvl="1" algn="just"/>
            <a:r>
              <a:rPr lang="en-US" dirty="0" smtClean="0"/>
              <a:t>…</a:t>
            </a:r>
          </a:p>
          <a:p>
            <a:pPr lvl="1" algn="just"/>
            <a:r>
              <a:rPr lang="en-US" dirty="0" smtClean="0"/>
              <a:t>(28)</a:t>
            </a:r>
            <a:r>
              <a:rPr lang="en-US" dirty="0"/>
              <a:t> Take control of, conduct, continue or terminate any accounts of the decedent on any social networking website, any </a:t>
            </a:r>
            <a:r>
              <a:rPr lang="en-US" dirty="0" err="1"/>
              <a:t>microblogging</a:t>
            </a:r>
            <a:r>
              <a:rPr lang="en-US" dirty="0"/>
              <a:t> or short message service website or any e-mail service website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04499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with federal law?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Federal Electronic Communications Privacy Act </a:t>
            </a:r>
            <a:r>
              <a:rPr lang="en-US" dirty="0" smtClean="0"/>
              <a:t>– generally forbids an online provider from providing access to any person who is not an account owner</a:t>
            </a:r>
          </a:p>
          <a:p>
            <a:r>
              <a:rPr lang="en-US" b="1" dirty="0" smtClean="0"/>
              <a:t>Computer Fraud and Abuse Act (“CFAA”) </a:t>
            </a:r>
            <a:r>
              <a:rPr lang="en-US" dirty="0" smtClean="0"/>
              <a:t>– permits the government to charge a person with violating the CFAA when that person has exceeded his access by violating the access rules put in place by the computer owner and then…obtains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579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to plan for the transfer of digital 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Inventory of Digital Assets</a:t>
            </a:r>
          </a:p>
          <a:p>
            <a:pPr lvl="1"/>
            <a:r>
              <a:rPr lang="en-US" dirty="0" smtClean="0"/>
              <a:t>Immediate Concerns</a:t>
            </a:r>
          </a:p>
          <a:p>
            <a:pPr lvl="2"/>
            <a:r>
              <a:rPr lang="en-US" dirty="0" smtClean="0"/>
              <a:t>Bank Account</a:t>
            </a:r>
          </a:p>
          <a:p>
            <a:pPr lvl="3"/>
            <a:r>
              <a:rPr lang="en-US" dirty="0" smtClean="0"/>
              <a:t>Password Information – Risks</a:t>
            </a:r>
          </a:p>
          <a:p>
            <a:pPr lvl="3"/>
            <a:r>
              <a:rPr lang="en-US" dirty="0" smtClean="0"/>
              <a:t>Immediate access necessary for bill paying and creditor identification</a:t>
            </a:r>
          </a:p>
          <a:p>
            <a:pPr lvl="2"/>
            <a:r>
              <a:rPr lang="en-US" dirty="0" smtClean="0"/>
              <a:t>Email Account</a:t>
            </a:r>
          </a:p>
          <a:p>
            <a:pPr lvl="3"/>
            <a:r>
              <a:rPr lang="en-US" dirty="0" smtClean="0"/>
              <a:t>Does the Decedent want his beneficiaries to access his private emails?</a:t>
            </a:r>
          </a:p>
          <a:p>
            <a:pPr lvl="3"/>
            <a:r>
              <a:rPr lang="en-US" dirty="0" smtClean="0"/>
              <a:t>Immediate access necessary for bill paying and creditor identification</a:t>
            </a:r>
          </a:p>
          <a:p>
            <a:pPr marL="41148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804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plan for the transfer of digital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Inventory 	</a:t>
            </a:r>
          </a:p>
          <a:p>
            <a:pPr lvl="1"/>
            <a:r>
              <a:rPr lang="en-US" dirty="0" smtClean="0"/>
              <a:t>Other Digital Assets</a:t>
            </a:r>
          </a:p>
          <a:p>
            <a:pPr lvl="2"/>
            <a:r>
              <a:rPr lang="en-US" dirty="0" smtClean="0"/>
              <a:t>List all accounts and include</a:t>
            </a:r>
          </a:p>
          <a:p>
            <a:pPr lvl="3"/>
            <a:r>
              <a:rPr lang="en-US" dirty="0" smtClean="0"/>
              <a:t>Domain name</a:t>
            </a:r>
          </a:p>
          <a:p>
            <a:pPr lvl="3"/>
            <a:r>
              <a:rPr lang="en-US" dirty="0" smtClean="0"/>
              <a:t>User name</a:t>
            </a:r>
          </a:p>
          <a:p>
            <a:pPr lvl="3"/>
            <a:r>
              <a:rPr lang="en-US" dirty="0" smtClean="0"/>
              <a:t>Password</a:t>
            </a:r>
          </a:p>
          <a:p>
            <a:pPr lvl="3"/>
            <a:r>
              <a:rPr lang="en-US" dirty="0" smtClean="0"/>
              <a:t>Security Question</a:t>
            </a:r>
          </a:p>
          <a:p>
            <a:pPr lvl="3"/>
            <a:r>
              <a:rPr lang="en-US" dirty="0" smtClean="0"/>
              <a:t>Other Identifying Information</a:t>
            </a:r>
          </a:p>
          <a:p>
            <a:pPr lvl="1"/>
            <a:r>
              <a:rPr lang="en-US" dirty="0" smtClean="0"/>
              <a:t>Frequent updating </a:t>
            </a:r>
          </a:p>
          <a:p>
            <a:pPr lvl="1"/>
            <a:r>
              <a:rPr lang="en-US" dirty="0" smtClean="0"/>
              <a:t>Inventory should be kept with estate planning documents </a:t>
            </a:r>
          </a:p>
          <a:p>
            <a:pPr lvl="2"/>
            <a:r>
              <a:rPr lang="en-US" dirty="0" smtClean="0"/>
              <a:t>Caution: risk that passwords may be available if documents are not kept secured</a:t>
            </a:r>
          </a:p>
          <a:p>
            <a:pPr marL="114300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9035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plan for the transfer of digital assets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Inventory</a:t>
            </a:r>
          </a:p>
          <a:p>
            <a:pPr lvl="1"/>
            <a:r>
              <a:rPr lang="en-US" dirty="0" smtClean="0"/>
              <a:t>Commercial Storage of Inventory</a:t>
            </a:r>
          </a:p>
          <a:p>
            <a:pPr lvl="2"/>
            <a:r>
              <a:rPr lang="en-US" dirty="0" smtClean="0"/>
              <a:t>Online password storage services</a:t>
            </a:r>
          </a:p>
          <a:p>
            <a:pPr lvl="3"/>
            <a:r>
              <a:rPr lang="en-US" dirty="0" smtClean="0"/>
              <a:t>1password</a:t>
            </a:r>
          </a:p>
          <a:p>
            <a:pPr lvl="3"/>
            <a:r>
              <a:rPr lang="en-US" dirty="0" err="1" smtClean="0"/>
              <a:t>KeePass</a:t>
            </a:r>
            <a:endParaRPr lang="en-US" dirty="0" smtClean="0"/>
          </a:p>
          <a:p>
            <a:pPr lvl="3"/>
            <a:r>
              <a:rPr lang="en-US" dirty="0" smtClean="0"/>
              <a:t>My-</a:t>
            </a:r>
            <a:r>
              <a:rPr lang="en-US" dirty="0" err="1" smtClean="0"/>
              <a:t>iWallet</a:t>
            </a:r>
            <a:endParaRPr lang="en-US" dirty="0" smtClean="0"/>
          </a:p>
          <a:p>
            <a:pPr lvl="2"/>
            <a:r>
              <a:rPr lang="en-US" dirty="0" smtClean="0"/>
              <a:t>Concerns: company may go out of business</a:t>
            </a:r>
          </a:p>
          <a:p>
            <a:r>
              <a:rPr lang="en-US" dirty="0" smtClean="0"/>
              <a:t>Directions as to each account</a:t>
            </a:r>
          </a:p>
          <a:p>
            <a:pPr lvl="1"/>
            <a:r>
              <a:rPr lang="en-US" dirty="0" smtClean="0"/>
              <a:t>Close Account</a:t>
            </a:r>
          </a:p>
          <a:p>
            <a:pPr lvl="1"/>
            <a:r>
              <a:rPr lang="en-US" dirty="0" smtClean="0"/>
              <a:t>Memorialize Account</a:t>
            </a:r>
          </a:p>
          <a:p>
            <a:pPr lvl="1"/>
            <a:r>
              <a:rPr lang="en-US" dirty="0" smtClean="0"/>
              <a:t>Sell Account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9810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0</TotalTime>
  <Words>634</Words>
  <Application>Microsoft Office PowerPoint</Application>
  <PresentationFormat>On-screen Show (4:3)</PresentationFormat>
  <Paragraphs>111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Apothecary</vt:lpstr>
      <vt:lpstr>Estate planning for digital assets</vt:lpstr>
      <vt:lpstr>What are digital assets?</vt:lpstr>
      <vt:lpstr>Considerations for digital accounts</vt:lpstr>
      <vt:lpstr>Ownership of digital assets</vt:lpstr>
      <vt:lpstr>Who can have access to my digital assets?</vt:lpstr>
      <vt:lpstr>Conflict with federal law?</vt:lpstr>
      <vt:lpstr>How to plan for the transfer of digital assets</vt:lpstr>
      <vt:lpstr>How to plan for the transfer of digital assets</vt:lpstr>
      <vt:lpstr>How to plan for the transfer of digital assets</vt:lpstr>
      <vt:lpstr>How to plan for the transfer of digital assets</vt:lpstr>
      <vt:lpstr>PowerPoint Presentation</vt:lpstr>
    </vt:vector>
  </TitlesOfParts>
  <Manager/>
  <Company/>
  <LinksUpToDate>false</LinksUpToDate>
  <SharedDoc>false</SharedDoc>
  <HyperlinkBase> </HyperlinkBase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 </dc:description>
  <cp:lastModifiedBy/>
  <cp:revision>11</cp:revision>
  <dcterms:created xsi:type="dcterms:W3CDTF">2013-09-05T20:46:40Z</dcterms:created>
  <dcterms:modified xsi:type="dcterms:W3CDTF">2013-09-05T22:56:36Z</dcterms:modified>
  <cp:category> </cp:category>
</cp:coreProperties>
</file>